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4.xml" ContentType="application/vnd.openxmlformats-officedocument.drawingml.chart+xml"/>
  <Override PartName="/ppt/charts/chart3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4.jpeg" ContentType="image/jpeg"/>
  <Override PartName="/ppt/media/image3.jpeg" ContentType="image/jpe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5dc8f"/>
            </a:solidFill>
            <a:ln w="9360">
              <a:solidFill>
                <a:srgbClr val="ffffff"/>
              </a:solidFill>
              <a:round/>
            </a:ln>
          </c:spPr>
          <c:invertIfNegative val="0"/>
          <c:dPt>
            <c:idx val="2"/>
            <c:invertIfNegative val="0"/>
            <c:spPr>
              <a:solidFill>
                <a:srgbClr val="78982f"/>
              </a:solidFill>
              <a:ln w="936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2"/>
              <c:dLblPos val="inEnd"/>
              <c:showLegendKey val="0"/>
              <c:showVal val="1"/>
              <c:showCatName val="0"/>
              <c:showSerName val="0"/>
              <c:showPercent val="0"/>
            </c:dLbl>
            <c:dLblPos val="in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0"/>
                <c:pt idx="0">
                  <c:v>Feb</c:v>
                </c:pt>
                <c:pt idx="1">
                  <c:v>Mar</c:v>
                </c:pt>
                <c:pt idx="2">
                  <c:v>May</c:v>
                </c:pt>
                <c:pt idx="3">
                  <c:v>June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  <c:pt idx="7">
                  <c:v>Oct</c:v>
                </c:pt>
                <c:pt idx="8">
                  <c:v>Nov</c:v>
                </c:pt>
                <c:pt idx="9">
                  <c:v>Dec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0"/>
                <c:pt idx="0">
                  <c:v>184</c:v>
                </c:pt>
                <c:pt idx="1">
                  <c:v>1907</c:v>
                </c:pt>
                <c:pt idx="2">
                  <c:v>3364</c:v>
                </c:pt>
                <c:pt idx="3">
                  <c:v>288</c:v>
                </c:pt>
                <c:pt idx="4">
                  <c:v>432</c:v>
                </c:pt>
                <c:pt idx="5">
                  <c:v>433</c:v>
                </c:pt>
                <c:pt idx="6">
                  <c:v>448</c:v>
                </c:pt>
                <c:pt idx="7">
                  <c:v>549</c:v>
                </c:pt>
                <c:pt idx="8">
                  <c:v>2998</c:v>
                </c:pt>
                <c:pt idx="9">
                  <c:v>1727</c:v>
                </c:pt>
              </c:numCache>
            </c:numRef>
          </c:val>
        </c:ser>
        <c:gapWidth val="65"/>
        <c:overlap val="0"/>
        <c:axId val="47189137"/>
        <c:axId val="6338185"/>
      </c:barChart>
      <c:catAx>
        <c:axId val="47189137"/>
        <c:scaling>
          <c:orientation val="minMax"/>
        </c:scaling>
        <c:delete val="0"/>
        <c:axPos val="b"/>
        <c:numFmt formatCode="DD/MM/YYYY" sourceLinked="1"/>
        <c:majorTickMark val="none"/>
        <c:minorTickMark val="none"/>
        <c:tickLblPos val="nextTo"/>
        <c:spPr>
          <a:ln w="19080">
            <a:solidFill>
              <a:srgbClr val="404040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Rockwell"/>
              </a:defRPr>
            </a:pPr>
          </a:p>
        </c:txPr>
        <c:crossAx val="6338185"/>
        <c:crosses val="autoZero"/>
        <c:auto val="1"/>
        <c:lblAlgn val="ctr"/>
        <c:lblOffset val="100"/>
      </c:catAx>
      <c:valAx>
        <c:axId val="6338185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spPr>
          <a:ln w="1260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Rockwell"/>
              </a:defRPr>
            </a:pPr>
          </a:p>
        </c:txPr>
        <c:crossAx val="47189137"/>
        <c:crosses val="autoZero"/>
      </c:valAx>
      <c:spPr>
        <a:noFill/>
        <a:ln>
          <a:noFill/>
        </a:ln>
      </c:spPr>
    </c:plotArea>
    <c:plotVisOnly val="1"/>
    <c:dispBlanksAs val="gap"/>
  </c:chart>
  <c:spPr>
    <a:solidFill>
      <a:srgbClr val="1f445f"/>
    </a:solidFill>
    <a:ln w="9360">
      <a:solidFill>
        <a:srgbClr val="bfbfbf"/>
      </a:solidFill>
      <a:round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Sum of ProductRelated</c:v>
                </c:pt>
              </c:strCache>
            </c:strRef>
          </c:tx>
          <c:spPr>
            <a:solidFill>
              <a:srgbClr val="9ec544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0"/>
                <c:pt idx="0">
                  <c:v>Feb</c:v>
                </c:pt>
                <c:pt idx="1">
                  <c:v>Mar</c:v>
                </c:pt>
                <c:pt idx="2">
                  <c:v>May</c:v>
                </c:pt>
                <c:pt idx="3">
                  <c:v>June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  <c:pt idx="7">
                  <c:v>Oct</c:v>
                </c:pt>
                <c:pt idx="8">
                  <c:v>Nov</c:v>
                </c:pt>
                <c:pt idx="9">
                  <c:v>Dec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0"/>
                <c:pt idx="0">
                  <c:v>13</c:v>
                </c:pt>
                <c:pt idx="1">
                  <c:v>4289</c:v>
                </c:pt>
                <c:pt idx="2">
                  <c:v>5733</c:v>
                </c:pt>
                <c:pt idx="3">
                  <c:v>563</c:v>
                </c:pt>
                <c:pt idx="4">
                  <c:v>732</c:v>
                </c:pt>
                <c:pt idx="5">
                  <c:v>1312</c:v>
                </c:pt>
                <c:pt idx="6">
                  <c:v>1651</c:v>
                </c:pt>
                <c:pt idx="7">
                  <c:v>2042</c:v>
                </c:pt>
                <c:pt idx="8">
                  <c:v>8628</c:v>
                </c:pt>
                <c:pt idx="9">
                  <c:v>5622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Sum of Administrative</c:v>
                </c:pt>
              </c:strCache>
            </c:strRef>
          </c:tx>
          <c:spPr>
            <a:solidFill>
              <a:srgbClr val="50bea3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0"/>
                <c:pt idx="0">
                  <c:v>Feb</c:v>
                </c:pt>
                <c:pt idx="1">
                  <c:v>Mar</c:v>
                </c:pt>
                <c:pt idx="2">
                  <c:v>May</c:v>
                </c:pt>
                <c:pt idx="3">
                  <c:v>June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  <c:pt idx="7">
                  <c:v>Oct</c:v>
                </c:pt>
                <c:pt idx="8">
                  <c:v>Nov</c:v>
                </c:pt>
                <c:pt idx="9">
                  <c:v>Dec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0"/>
                <c:pt idx="0">
                  <c:v>0</c:v>
                </c:pt>
                <c:pt idx="1">
                  <c:v>719</c:v>
                </c:pt>
                <c:pt idx="2">
                  <c:v>819</c:v>
                </c:pt>
                <c:pt idx="3">
                  <c:v>99</c:v>
                </c:pt>
                <c:pt idx="4">
                  <c:v>166</c:v>
                </c:pt>
                <c:pt idx="5">
                  <c:v>247</c:v>
                </c:pt>
                <c:pt idx="6">
                  <c:v>335</c:v>
                </c:pt>
                <c:pt idx="7">
                  <c:v>365</c:v>
                </c:pt>
                <c:pt idx="8">
                  <c:v>921</c:v>
                </c:pt>
                <c:pt idx="9">
                  <c:v>652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Sum of Informational</c:v>
                </c:pt>
              </c:strCache>
            </c:strRef>
          </c:tx>
          <c:spPr>
            <a:solidFill>
              <a:srgbClr val="4a9ccc"/>
            </a:solidFill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0"/>
                <c:pt idx="0">
                  <c:v>Feb</c:v>
                </c:pt>
                <c:pt idx="1">
                  <c:v>Mar</c:v>
                </c:pt>
                <c:pt idx="2">
                  <c:v>May</c:v>
                </c:pt>
                <c:pt idx="3">
                  <c:v>June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  <c:pt idx="7">
                  <c:v>Oct</c:v>
                </c:pt>
                <c:pt idx="8">
                  <c:v>Nov</c:v>
                </c:pt>
                <c:pt idx="9">
                  <c:v>Dec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10"/>
                <c:pt idx="0">
                  <c:v>0</c:v>
                </c:pt>
                <c:pt idx="1">
                  <c:v>125</c:v>
                </c:pt>
                <c:pt idx="2">
                  <c:v>116</c:v>
                </c:pt>
                <c:pt idx="3">
                  <c:v>23</c:v>
                </c:pt>
                <c:pt idx="4">
                  <c:v>19</c:v>
                </c:pt>
                <c:pt idx="5">
                  <c:v>11</c:v>
                </c:pt>
                <c:pt idx="6">
                  <c:v>57</c:v>
                </c:pt>
                <c:pt idx="7">
                  <c:v>34</c:v>
                </c:pt>
                <c:pt idx="8">
                  <c:v>99</c:v>
                </c:pt>
                <c:pt idx="9">
                  <c:v>81</c:v>
                </c:pt>
              </c:numCache>
            </c:numRef>
          </c:val>
        </c:ser>
        <c:gapWidth val="150"/>
        <c:overlap val="100"/>
        <c:axId val="69033401"/>
        <c:axId val="55581730"/>
      </c:barChart>
      <c:catAx>
        <c:axId val="69033401"/>
        <c:scaling>
          <c:orientation val="minMax"/>
        </c:scaling>
        <c:delete val="0"/>
        <c:axPos val="b"/>
        <c:numFmt formatCode="DD/MM/YYYY" sourceLinked="1"/>
        <c:majorTickMark val="none"/>
        <c:minorTickMark val="none"/>
        <c:tickLblPos val="nextTo"/>
        <c:spPr>
          <a:ln w="936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Rockwell"/>
              </a:defRPr>
            </a:pPr>
          </a:p>
        </c:txPr>
        <c:crossAx val="55581730"/>
        <c:crosses val="autoZero"/>
        <c:auto val="1"/>
        <c:lblAlgn val="ctr"/>
        <c:lblOffset val="100"/>
      </c:catAx>
      <c:valAx>
        <c:axId val="55581730"/>
        <c:scaling>
          <c:orientation val="minMax"/>
        </c:scaling>
        <c:delete val="0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60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Rockwell"/>
              </a:defRPr>
            </a:pPr>
          </a:p>
        </c:txPr>
        <c:crossAx val="69033401"/>
        <c:crosses val="autoZero"/>
      </c:valAx>
      <c:spPr>
        <a:noFill/>
        <a:ln>
          <a:noFill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ffffff"/>
              </a:solidFill>
              <a:latin typeface="Rockwell"/>
            </a:defRPr>
          </a:pPr>
        </a:p>
      </c:txPr>
    </c:legend>
    <c:plotVisOnly val="1"/>
    <c:dispBlanksAs val="gap"/>
  </c:chart>
  <c:spPr>
    <a:solidFill>
      <a:srgbClr val="2a5b7f"/>
    </a:solidFill>
    <a:ln w="9360">
      <a:solidFill>
        <a:srgbClr val="ffffff"/>
      </a:solidFill>
      <a:round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50"/>
      <c:rotY val="0"/>
      <c:rAngAx val="0"/>
      <c:perspective val="30"/>
    </c:view3D>
    <c:floor>
      <c:spPr>
        <a:solidFill>
          <a:srgbClr val="d9d9d9"/>
        </a:solidFill>
        <a:ln>
          <a:noFill/>
        </a:ln>
      </c:spPr>
    </c:floor>
    <c:sideWall>
      <c:spPr>
        <a:solidFill>
          <a:srgbClr val="d9d9d9"/>
        </a:solidFill>
        <a:ln>
          <a:noFill/>
        </a:ln>
      </c:spPr>
    </c:sideWall>
    <c:backWall>
      <c:spPr>
        <a:solidFill>
          <a:srgbClr val="d9d9d9"/>
        </a:solidFill>
        <a:ln>
          <a:noFill/>
        </a:ln>
      </c:spPr>
    </c:backWall>
    <c:plotArea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9ec544"/>
            </a:solidFill>
            <a:ln>
              <a:noFill/>
            </a:ln>
          </c:spPr>
          <c:explosion val="0"/>
          <c:dPt>
            <c:idx val="0"/>
            <c:spPr>
              <a:solidFill>
                <a:srgbClr val="9ec544"/>
              </a:solidFill>
              <a:ln>
                <a:noFill/>
              </a:ln>
            </c:spPr>
          </c:dPt>
          <c:dPt>
            <c:idx val="1"/>
            <c:spPr>
              <a:solidFill>
                <a:srgbClr val="50bea3"/>
              </a:solidFill>
              <a:ln>
                <a:noFill/>
              </a:ln>
            </c:spPr>
          </c:dPt>
          <c:dPt>
            <c:idx val="2"/>
            <c:spPr>
              <a:solidFill>
                <a:srgbClr val="4a9ccc"/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1"/>
            </c:dLbl>
            <c:dLbl>
              <c:idx val="1"/>
              <c:dLblPos val="ctr"/>
              <c:showLegendKey val="0"/>
              <c:showVal val="0"/>
              <c:showCatName val="0"/>
              <c:showSerName val="0"/>
              <c:showPercent val="1"/>
            </c:dLbl>
            <c:dLbl>
              <c:idx val="2"/>
              <c:dLblPos val="ctr"/>
              <c:showLegendKey val="0"/>
              <c:showVal val="0"/>
              <c:showCatName val="0"/>
              <c:showSerName val="0"/>
              <c:showPercent val="1"/>
            </c:dLbl>
            <c:dLblPos val="ctr"/>
            <c:showLegendKey val="0"/>
            <c:showVal val="0"/>
            <c:showCatName val="0"/>
            <c:showSerName val="0"/>
            <c:showPercent val="1"/>
            <c:showLeaderLines val="0"/>
          </c:dLbls>
          <c:cat>
            <c:strRef>
              <c:f>categories</c:f>
              <c:strCache>
                <c:ptCount val="3"/>
                <c:pt idx="0">
                  <c:v>New_Visitor</c:v>
                </c:pt>
                <c:pt idx="1">
                  <c:v>Other</c:v>
                </c:pt>
                <c:pt idx="2">
                  <c:v>Returning_Visitor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1694</c:v>
                </c:pt>
                <c:pt idx="1">
                  <c:v>85</c:v>
                </c:pt>
                <c:pt idx="2">
                  <c:v>10551</c:v>
                </c:pt>
              </c:numCache>
            </c:numRef>
          </c:val>
        </c:ser>
      </c:pie3DChart>
    </c:plotArea>
    <c:legend>
      <c:legendPos val="r"/>
      <c:overlay val="0"/>
      <c:spPr>
        <a:solidFill>
          <a:srgbClr val="f2f2f2">
            <a:alpha val="39000"/>
          </a:srgbClr>
        </a:solidFill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404040"/>
              </a:solidFill>
              <a:latin typeface="Rockwell"/>
            </a:defRPr>
          </a:pPr>
        </a:p>
      </c:txPr>
    </c:legend>
    <c:plotVisOnly val="1"/>
    <c:dispBlanksAs val="gap"/>
  </c:chart>
  <c:spPr>
    <a:gradFill>
      <a:gsLst>
        <a:gs pos="0">
          <a:srgbClr val="ffffff"/>
        </a:gs>
        <a:gs pos="100000">
          <a:srgbClr val="bfbfbf"/>
        </a:gs>
      </a:gsLst>
      <a:path path="circle"/>
    </a:gradFill>
    <a:ln w="9360">
      <a:solidFill>
        <a:srgbClr val="bfbfbf"/>
      </a:solidFill>
      <a:round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164398675983818"/>
          <c:y val="0.0138279681808044"/>
          <c:w val="0.835434150255776"/>
          <c:h val="0.9061779793323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Sum of BounceRates</c:v>
                </c:pt>
              </c:strCache>
            </c:strRef>
          </c:tx>
          <c:spPr>
            <a:solidFill>
              <a:srgbClr val="9ec544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FALSE</c:v>
                </c:pt>
                <c:pt idx="1">
                  <c:v>TRUE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8.400961375</c:v>
                </c:pt>
                <c:pt idx="1">
                  <c:v>0.511442244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Sum of ExitRates</c:v>
                </c:pt>
              </c:strCache>
            </c:strRef>
          </c:tx>
          <c:spPr>
            <a:solidFill>
              <a:srgbClr val="50bea3"/>
            </a:solidFill>
            <a:ln>
              <a:noFill/>
            </a:ln>
          </c:spPr>
          <c:invertIfNegative val="0"/>
          <c:dLbls>
            <c:numFmt formatCode="General" sourceLinked="1"/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FALSE</c:v>
                </c:pt>
                <c:pt idx="1">
                  <c:v>TRUE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29.2550963319999</c:v>
                </c:pt>
                <c:pt idx="1">
                  <c:v>5.77770677400001</c:v>
                </c:pt>
              </c:numCache>
            </c:numRef>
          </c:val>
        </c:ser>
        <c:gapWidth val="219"/>
        <c:overlap val="0"/>
        <c:axId val="50872622"/>
        <c:axId val="46014465"/>
      </c:barChart>
      <c:catAx>
        <c:axId val="50872622"/>
        <c:scaling>
          <c:orientation val="minMax"/>
        </c:scaling>
        <c:delete val="0"/>
        <c:axPos val="b"/>
        <c:numFmt formatCode="DD/MM/YYYY" sourceLinked="1"/>
        <c:majorTickMark val="none"/>
        <c:minorTickMark val="none"/>
        <c:tickLblPos val="nextTo"/>
        <c:spPr>
          <a:ln w="936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10" spc="-1" strike="noStrike">
                <a:solidFill>
                  <a:srgbClr val="ffffff"/>
                </a:solidFill>
                <a:latin typeface="Rockwell"/>
              </a:defRPr>
            </a:pPr>
          </a:p>
        </c:txPr>
        <c:crossAx val="46014465"/>
        <c:crosses val="autoZero"/>
        <c:auto val="1"/>
        <c:lblAlgn val="ctr"/>
        <c:lblOffset val="100"/>
      </c:catAx>
      <c:valAx>
        <c:axId val="46014465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60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Rockwell"/>
              </a:defRPr>
            </a:pPr>
          </a:p>
        </c:txPr>
        <c:crossAx val="50872622"/>
        <c:crosses val="autoZero"/>
      </c:valAx>
      <c:spPr>
        <a:noFill/>
        <a:ln>
          <a:noFill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ffffff"/>
              </a:solidFill>
              <a:latin typeface="Rockwell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Sum of Administrative</c:v>
                </c:pt>
              </c:strCache>
            </c:strRef>
          </c:tx>
          <c:spPr>
            <a:solidFill>
              <a:srgbClr val="9ec544"/>
            </a:solidFill>
            <a:ln w="34920">
              <a:solidFill>
                <a:srgbClr val="9ec544"/>
              </a:solidFill>
              <a:round/>
            </a:ln>
          </c:spPr>
          <c:marker>
            <c:symbol val="circle"/>
            <c:size val="6"/>
            <c:spPr>
              <a:solidFill>
                <a:srgbClr val="9ec544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9"/>
                <c:pt idx="0">
                  <c:v>1546</c:v>
                </c:pt>
                <c:pt idx="1">
                  <c:v>359</c:v>
                </c:pt>
                <c:pt idx="2">
                  <c:v>922</c:v>
                </c:pt>
                <c:pt idx="3">
                  <c:v>389</c:v>
                </c:pt>
                <c:pt idx="4">
                  <c:v>140</c:v>
                </c:pt>
                <c:pt idx="5">
                  <c:v>269</c:v>
                </c:pt>
                <c:pt idx="6">
                  <c:v>270</c:v>
                </c:pt>
                <c:pt idx="7">
                  <c:v>221</c:v>
                </c:pt>
                <c:pt idx="8">
                  <c:v>207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Sum of Informational</c:v>
                </c:pt>
              </c:strCache>
            </c:strRef>
          </c:tx>
          <c:spPr>
            <a:solidFill>
              <a:srgbClr val="50bea3"/>
            </a:solidFill>
            <a:ln w="34920">
              <a:solidFill>
                <a:srgbClr val="50bea3"/>
              </a:solidFill>
              <a:round/>
            </a:ln>
          </c:spPr>
          <c:marker>
            <c:symbol val="circle"/>
            <c:size val="6"/>
            <c:spPr>
              <a:solidFill>
                <a:srgbClr val="50bea3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9"/>
                <c:pt idx="0">
                  <c:v>203</c:v>
                </c:pt>
                <c:pt idx="1">
                  <c:v>36</c:v>
                </c:pt>
                <c:pt idx="2">
                  <c:v>126</c:v>
                </c:pt>
                <c:pt idx="3">
                  <c:v>41</c:v>
                </c:pt>
                <c:pt idx="4">
                  <c:v>21</c:v>
                </c:pt>
                <c:pt idx="5">
                  <c:v>35</c:v>
                </c:pt>
                <c:pt idx="6">
                  <c:v>30</c:v>
                </c:pt>
                <c:pt idx="7">
                  <c:v>33</c:v>
                </c:pt>
                <c:pt idx="8">
                  <c:v>40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Sum of ProductRelated</c:v>
                </c:pt>
              </c:strCache>
            </c:strRef>
          </c:tx>
          <c:spPr>
            <a:solidFill>
              <a:srgbClr val="4a9ccc"/>
            </a:solidFill>
            <a:ln w="34920">
              <a:solidFill>
                <a:srgbClr val="4a9ccc"/>
              </a:solidFill>
              <a:round/>
            </a:ln>
          </c:spPr>
          <c:marker>
            <c:symbol val="circle"/>
            <c:size val="6"/>
            <c:spPr>
              <a:solidFill>
                <a:srgbClr val="4a9ccc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9"/>
                <c:pt idx="0">
                  <c:v>11907</c:v>
                </c:pt>
                <c:pt idx="1">
                  <c:v>2491</c:v>
                </c:pt>
                <c:pt idx="2">
                  <c:v>6210</c:v>
                </c:pt>
                <c:pt idx="3">
                  <c:v>2244</c:v>
                </c:pt>
                <c:pt idx="4">
                  <c:v>823</c:v>
                </c:pt>
                <c:pt idx="5">
                  <c:v>1896</c:v>
                </c:pt>
                <c:pt idx="6">
                  <c:v>1988</c:v>
                </c:pt>
                <c:pt idx="7">
                  <c:v>1439</c:v>
                </c:pt>
                <c:pt idx="8">
                  <c:v>1587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1"/>
        <c:axId val="18339276"/>
        <c:axId val="69416586"/>
      </c:lineChart>
      <c:catAx>
        <c:axId val="18339276"/>
        <c:scaling>
          <c:orientation val="minMax"/>
        </c:scaling>
        <c:delete val="0"/>
        <c:axPos val="b"/>
        <c:numFmt formatCode="DD/MM/YYYY" sourceLinked="1"/>
        <c:majorTickMark val="none"/>
        <c:minorTickMark val="none"/>
        <c:tickLblPos val="nextTo"/>
        <c:spPr>
          <a:ln w="9360">
            <a:solidFill>
              <a:srgbClr val="f2f2f2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d9d9d9"/>
                </a:solidFill>
                <a:latin typeface="Rockwell"/>
              </a:defRPr>
            </a:pPr>
          </a:p>
        </c:txPr>
        <c:crossAx val="69416586"/>
        <c:crosses val="autoZero"/>
        <c:auto val="1"/>
        <c:lblAlgn val="ctr"/>
        <c:lblOffset val="100"/>
      </c:catAx>
      <c:valAx>
        <c:axId val="6941658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60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d9d9d9"/>
                </a:solidFill>
                <a:latin typeface="Rockwell"/>
              </a:defRPr>
            </a:pPr>
          </a:p>
        </c:txPr>
        <c:crossAx val="18339276"/>
        <c:crosses val="autoZero"/>
        <c:crossBetween val="midCat"/>
      </c:valAx>
      <c:spPr>
        <a:noFill/>
        <a:ln>
          <a:noFill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d9d9d9"/>
              </a:solidFill>
              <a:latin typeface="Rockwell"/>
            </a:defRPr>
          </a:pPr>
        </a:p>
      </c:txPr>
    </c:legend>
    <c:plotVisOnly val="1"/>
    <c:dispBlanksAs val="gap"/>
  </c:chart>
  <c:spPr>
    <a:gradFill>
      <a:gsLst>
        <a:gs pos="0">
          <a:srgbClr val="595959"/>
        </a:gs>
        <a:gs pos="100000">
          <a:srgbClr val="262626"/>
        </a:gs>
      </a:gsLst>
      <a:path path="circle"/>
    </a:gradFill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9ec544">
                <a:alpha val="85000"/>
              </a:srgbClr>
            </a:solidFill>
            <a:ln w="9360">
              <a:solidFill>
                <a:srgbClr val="ffffff"/>
              </a:solidFill>
              <a:round/>
            </a:ln>
          </c:spPr>
          <c:invertIfNegative val="0"/>
          <c:dLbls>
            <c:numFmt formatCode="General" sourceLinked="1"/>
            <c:dLblPos val="in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3910</c:v>
                </c:pt>
                <c:pt idx="1">
                  <c:v>18131</c:v>
                </c:pt>
                <c:pt idx="2">
                  <c:v>5398</c:v>
                </c:pt>
                <c:pt idx="3">
                  <c:v>754</c:v>
                </c:pt>
                <c:pt idx="4">
                  <c:v>66</c:v>
                </c:pt>
                <c:pt idx="5">
                  <c:v>52</c:v>
                </c:pt>
                <c:pt idx="6">
                  <c:v>7</c:v>
                </c:pt>
                <c:pt idx="7">
                  <c:v>745</c:v>
                </c:pt>
              </c:numCache>
            </c:numRef>
          </c:val>
        </c:ser>
        <c:gapWidth val="65"/>
        <c:overlap val="0"/>
        <c:axId val="33181499"/>
        <c:axId val="5342938"/>
      </c:barChart>
      <c:catAx>
        <c:axId val="33181499"/>
        <c:scaling>
          <c:orientation val="minMax"/>
        </c:scaling>
        <c:delete val="0"/>
        <c:axPos val="b"/>
        <c:title>
          <c:tx>
            <c:rich>
              <a:bodyPr rot="-5400000"/>
              <a:lstStyle/>
              <a:p>
                <a:pPr>
                  <a:defRPr b="1" sz="900" spc="-1" strike="noStrike">
                    <a:solidFill>
                      <a:srgbClr val="ffffff"/>
                    </a:solidFill>
                    <a:latin typeface="Rockwell"/>
                  </a:defRPr>
                </a:pPr>
                <a:r>
                  <a:rPr b="1" sz="900" spc="-1" strike="noStrike">
                    <a:solidFill>
                      <a:srgbClr val="ffffff"/>
                    </a:solidFill>
                    <a:latin typeface="Rockwell"/>
                  </a:rPr>
                  <a:t>Operating Systems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DD/MM/YYYY" sourceLinked="1"/>
        <c:majorTickMark val="none"/>
        <c:minorTickMark val="none"/>
        <c:tickLblPos val="nextTo"/>
        <c:spPr>
          <a:ln w="19080">
            <a:solidFill>
              <a:srgbClr val="404040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Rockwell"/>
              </a:defRPr>
            </a:pPr>
          </a:p>
        </c:txPr>
        <c:crossAx val="5342938"/>
        <c:crosses val="autoZero"/>
        <c:auto val="1"/>
        <c:lblAlgn val="ctr"/>
        <c:lblOffset val="100"/>
      </c:catAx>
      <c:valAx>
        <c:axId val="534293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60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404040"/>
                </a:solidFill>
                <a:latin typeface="Rockwell"/>
              </a:defRPr>
            </a:pPr>
          </a:p>
        </c:txPr>
        <c:crossAx val="33181499"/>
        <c:crosses val="autoZero"/>
      </c:valAx>
      <c:spPr>
        <a:noFill/>
        <a:ln>
          <a:noFill/>
        </a:ln>
      </c:spPr>
    </c:plotArea>
    <c:plotVisOnly val="1"/>
    <c:dispBlanksAs val="gap"/>
  </c:chart>
  <c:spPr>
    <a:solidFill>
      <a:srgbClr val="1f445f"/>
    </a:solidFill>
    <a:ln w="9360">
      <a:solidFill>
        <a:srgbClr val="bfbfbf"/>
      </a:solidFill>
      <a:round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Click to move the slide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4234D15-D8B3-482B-8972-557799FEA1B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C6A6724-97B1-4733-A2C1-AD77D56B0CAD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95160" y="1122480"/>
            <a:ext cx="900108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95160" y="1122480"/>
            <a:ext cx="900108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95160" y="1122480"/>
            <a:ext cx="9001080" cy="238716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Click to edit Master </a:t>
            </a: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title style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0ED784B-F4FE-4C4E-BBB3-C8297575AB68}" type="datetime">
              <a:rPr b="0" lang="en-IN" sz="1000" spc="-1" strike="noStrike">
                <a:solidFill>
                  <a:srgbClr val="ffffff"/>
                </a:solidFill>
                <a:latin typeface="Rockwell"/>
              </a:rPr>
              <a:t>04/10/20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AF64FDB-226A-43CA-965C-60E557F011B9}" type="slidenum">
              <a:rPr b="0" lang="en-IN" sz="1000" spc="-1" strike="noStrike">
                <a:solidFill>
                  <a:srgbClr val="ffffff"/>
                </a:solidFill>
                <a:latin typeface="Rockwel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Rockwell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3258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Click to edit Master title style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95920"/>
            <a:ext cx="10353240" cy="369468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Rockwell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Rockwell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Rockwell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Rockwell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8C58971-CBEE-42E0-923F-583C4F01876A}" type="datetime">
              <a:rPr b="0" lang="en-IN" sz="1000" spc="-1" strike="noStrike">
                <a:solidFill>
                  <a:srgbClr val="ffffff"/>
                </a:solidFill>
                <a:latin typeface="Rockwell"/>
              </a:rPr>
              <a:t>04/10/20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0CEE341-22C4-462F-8CC7-02029514F22A}" type="slidenum">
              <a:rPr b="0" lang="en-IN" sz="1000" spc="-1" strike="noStrike">
                <a:solidFill>
                  <a:srgbClr val="ffffff"/>
                </a:solidFill>
                <a:latin typeface="Rockwel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5.xm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Data Analysis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95160" y="3602160"/>
            <a:ext cx="900108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b="0" lang="en-IN" sz="2400" spc="-1" strike="noStrike">
                <a:solidFill>
                  <a:srgbClr val="ffffff"/>
                </a:solidFill>
                <a:latin typeface="Rockwell"/>
              </a:rPr>
              <a:t>The Online Shoppers Intention Dataset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Browsers Vs OS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graphicFrame>
        <p:nvGraphicFramePr>
          <p:cNvPr id="110" name="Chart 10"/>
          <p:cNvGraphicFramePr/>
          <p:nvPr/>
        </p:nvGraphicFramePr>
        <p:xfrm>
          <a:off x="924480" y="2095920"/>
          <a:ext cx="10459080" cy="4273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595160" y="1122480"/>
            <a:ext cx="90010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</a:rPr>
              <a:t>Thank you</a:t>
            </a:r>
            <a:endParaRPr b="0" lang="en-US" sz="48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595160" y="3602160"/>
            <a:ext cx="900108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Feature Importance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pic>
        <p:nvPicPr>
          <p:cNvPr id="91" name="Content Placeholder 4" descr=""/>
          <p:cNvPicPr/>
          <p:nvPr/>
        </p:nvPicPr>
        <p:blipFill>
          <a:blip r:embed="rId1"/>
          <a:stretch/>
        </p:blipFill>
        <p:spPr>
          <a:xfrm>
            <a:off x="2858400" y="1819440"/>
            <a:ext cx="6305040" cy="473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Counts Of Revenue Generated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913680" y="2095920"/>
            <a:ext cx="10353240" cy="369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graphicFrame>
        <p:nvGraphicFramePr>
          <p:cNvPr id="94" name="Chart 15"/>
          <p:cNvGraphicFramePr/>
          <p:nvPr/>
        </p:nvGraphicFramePr>
        <p:xfrm>
          <a:off x="595800" y="1690560"/>
          <a:ext cx="11116440" cy="4874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Page Values Over the Year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76000" y="1744200"/>
            <a:ext cx="10872000" cy="47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Shoppers Over the Year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graphicFrame>
        <p:nvGraphicFramePr>
          <p:cNvPr id="98" name="Content Placeholder 7"/>
          <p:cNvGraphicFramePr/>
          <p:nvPr/>
        </p:nvGraphicFramePr>
        <p:xfrm>
          <a:off x="411120" y="1825560"/>
          <a:ext cx="11424600" cy="4667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919080" y="26604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Percentage Of Visitors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graphicFrame>
        <p:nvGraphicFramePr>
          <p:cNvPr id="100" name="Content Placeholder 3"/>
          <p:cNvGraphicFramePr/>
          <p:nvPr/>
        </p:nvGraphicFramePr>
        <p:xfrm>
          <a:off x="838080" y="1592640"/>
          <a:ext cx="10515240" cy="489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0960" y="159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Key Points 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85040" y="1846080"/>
            <a:ext cx="11821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42.74% of the Revenue was generated in Summer Vacation and about 38.32% of the Revenue generated in Winter Vacation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Though Shoppers visited the site more in Winter Vacation, the higher revenue was generated in the summer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Over 86% of the Customers visited the site,  related to the Products, rest of the percentage was related to the Information and Administrative.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</a:rPr>
              <a:t>According to the data, 85% of the Customers are loyal to the service we are providing, And we need to improve more on increasing the total number of loyal Customers.</a:t>
            </a: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913680" y="6094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Revenue Generated 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8813880" y="609480"/>
            <a:ext cx="10353240" cy="366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Rockwell"/>
            </a:endParaRPr>
          </a:p>
        </p:txBody>
      </p:sp>
      <p:graphicFrame>
        <p:nvGraphicFramePr>
          <p:cNvPr id="105" name="Chart 6"/>
          <p:cNvGraphicFramePr/>
          <p:nvPr/>
        </p:nvGraphicFramePr>
        <p:xfrm>
          <a:off x="0" y="1936080"/>
          <a:ext cx="10766880" cy="484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919080" y="262080"/>
            <a:ext cx="10353240" cy="132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Shoppers Spread Over the Regions</a:t>
            </a:r>
            <a:endParaRPr b="0" lang="en-US" sz="3400" spc="-1" strike="noStrike">
              <a:solidFill>
                <a:srgbClr val="ffffff"/>
              </a:solidFill>
              <a:latin typeface="Rockwell"/>
            </a:endParaRPr>
          </a:p>
        </p:txBody>
      </p:sp>
      <p:graphicFrame>
        <p:nvGraphicFramePr>
          <p:cNvPr id="107" name="Content Placeholder 3"/>
          <p:cNvGraphicFramePr/>
          <p:nvPr/>
        </p:nvGraphicFramePr>
        <p:xfrm>
          <a:off x="431640" y="1489680"/>
          <a:ext cx="11404080" cy="510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314</TotalTime>
  <Application>LibreOffice/6.0.7.3$Linux_X86_64 LibreOffice_project/00m0$Build-3</Application>
  <Words>142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2020-09-23T12:58:33Z</dcterms:created>
  <dc:creator>Dileep Sharma</dc:creator>
  <dc:description/>
  <dc:language>en-IN</dc:language>
  <cp:lastModifiedBy/>
  <dcterms:modified xsi:type="dcterms:W3CDTF">2020-10-04T23:00:52Z</dcterms:modified>
  <cp:revision>20</cp:revision>
  <dc:subject/>
  <dc:title>Data Analysis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